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Oswald"/>
      <p:regular r:id="rId42"/>
      <p:bold r:id="rId43"/>
    </p:embeddedFont>
    <p:embeddedFont>
      <p:font typeface="Bree Serif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Oswald-regular.fnt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BreeSerif-regular.fntdata"/><Relationship Id="rId21" Type="http://schemas.openxmlformats.org/officeDocument/2006/relationships/slide" Target="slides/slide17.xml"/><Relationship Id="rId43" Type="http://schemas.openxmlformats.org/officeDocument/2006/relationships/font" Target="fonts/Oswald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Keterangan : template mempunyai tempat masing2 untuk meletakkan suatu konten website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Yang pertama dibuat : template nya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 setiap bagian template yang disisipi adalah statis, tidak memiliki parameter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Yang pertama dibuat : Componentnya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 component yang disisipi punya atribute dan method sendiri, sehingga reusable dan bisa disesuaikan untuk halaman apapun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: lebih lama, tapi reusable (lebih ke arah development yang stabil) </a:t>
            </a:r>
            <a:r>
              <a:rPr lang="en">
                <a:solidFill>
                  <a:schemeClr val="dk1"/>
                </a:solidFill>
              </a:rPr>
              <a:t>(mirip pemrograman oop)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 : lebih cepat, tapi tidak reusable (lebih ke arah development yang cepat) (mirip pemrograman fungsional)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33.png"/><Relationship Id="rId6" Type="http://schemas.openxmlformats.org/officeDocument/2006/relationships/image" Target="../media/image9.png"/><Relationship Id="rId7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32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33.png"/><Relationship Id="rId6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16.png"/><Relationship Id="rId7" Type="http://schemas.openxmlformats.org/officeDocument/2006/relationships/image" Target="../media/image31.png"/><Relationship Id="rId8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6.png"/><Relationship Id="rId10" Type="http://schemas.openxmlformats.org/officeDocument/2006/relationships/image" Target="../media/image26.png"/><Relationship Id="rId9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16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33.png"/><Relationship Id="rId6" Type="http://schemas.openxmlformats.org/officeDocument/2006/relationships/image" Target="../media/image7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33.png"/><Relationship Id="rId6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Relationship Id="rId7" Type="http://schemas.openxmlformats.org/officeDocument/2006/relationships/image" Target="../media/image44.png"/><Relationship Id="rId8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image" Target="../media/image40.png"/><Relationship Id="rId5" Type="http://schemas.openxmlformats.org/officeDocument/2006/relationships/image" Target="../media/image35.png"/><Relationship Id="rId6" Type="http://schemas.openxmlformats.org/officeDocument/2006/relationships/image" Target="../media/image52.png"/><Relationship Id="rId7" Type="http://schemas.openxmlformats.org/officeDocument/2006/relationships/image" Target="../media/image33.png"/><Relationship Id="rId8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37.png"/><Relationship Id="rId6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50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Relationship Id="rId4" Type="http://schemas.openxmlformats.org/officeDocument/2006/relationships/image" Target="../media/image16.png"/><Relationship Id="rId10" Type="http://schemas.openxmlformats.org/officeDocument/2006/relationships/image" Target="../media/image54.jpg"/><Relationship Id="rId9" Type="http://schemas.openxmlformats.org/officeDocument/2006/relationships/image" Target="../media/image51.png"/><Relationship Id="rId5" Type="http://schemas.openxmlformats.org/officeDocument/2006/relationships/image" Target="../media/image46.png"/><Relationship Id="rId6" Type="http://schemas.openxmlformats.org/officeDocument/2006/relationships/image" Target="../media/image43.png"/><Relationship Id="rId7" Type="http://schemas.openxmlformats.org/officeDocument/2006/relationships/image" Target="../media/image45.png"/><Relationship Id="rId8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33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404500" y="996050"/>
            <a:ext cx="6032875" cy="35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625" y="135400"/>
            <a:ext cx="4627750" cy="46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6775" y="1628275"/>
            <a:ext cx="1413450" cy="14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 rotWithShape="1">
          <a:blip r:embed="rId6">
            <a:alphaModFix/>
          </a:blip>
          <a:srcRect b="0" l="0" r="48511" t="0"/>
          <a:stretch/>
        </p:blipFill>
        <p:spPr>
          <a:xfrm>
            <a:off x="0" y="0"/>
            <a:ext cx="47080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0" y="574225"/>
            <a:ext cx="4708200" cy="884400"/>
          </a:xfrm>
          <a:prstGeom prst="rect">
            <a:avLst/>
          </a:prstGeom>
          <a:solidFill>
            <a:srgbClr val="434343">
              <a:alpha val="757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WORKSHOP</a:t>
            </a:r>
            <a:endParaRPr b="1"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" name="Shape 59"/>
          <p:cNvSpPr txBox="1"/>
          <p:nvPr/>
        </p:nvSpPr>
        <p:spPr>
          <a:xfrm>
            <a:off x="557900" y="1533025"/>
            <a:ext cx="4150200" cy="884400"/>
          </a:xfrm>
          <a:prstGeom prst="rect">
            <a:avLst/>
          </a:prstGeom>
          <a:solidFill>
            <a:srgbClr val="434343">
              <a:alpha val="734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 NATIVE</a:t>
            </a:r>
            <a:endParaRPr b="1"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4708200" y="-13650"/>
            <a:ext cx="231300" cy="5170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Shape 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700" y="4082875"/>
            <a:ext cx="2598972" cy="8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3799100" y="1136950"/>
            <a:ext cx="6032875" cy="35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938875" y="1368825"/>
            <a:ext cx="40005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Setiap halaman website berdasarkan template statis</a:t>
            </a:r>
            <a:endParaRPr b="1" sz="3600">
              <a:solidFill>
                <a:srgbClr val="E06666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0025" y="1362025"/>
            <a:ext cx="2278900" cy="22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0" y="244900"/>
            <a:ext cx="4299900" cy="55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Template Based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75" y="979700"/>
            <a:ext cx="3902575" cy="39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6068800" y="979700"/>
            <a:ext cx="22044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D85C6"/>
                </a:solidFill>
                <a:latin typeface="Bree Serif"/>
                <a:ea typeface="Bree Serif"/>
                <a:cs typeface="Bree Serif"/>
                <a:sym typeface="Bree Serif"/>
              </a:rPr>
              <a:t>header.php</a:t>
            </a:r>
            <a:endParaRPr sz="2400">
              <a:solidFill>
                <a:srgbClr val="3D85C6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0" y="163250"/>
            <a:ext cx="4299900" cy="55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Template</a:t>
            </a: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Based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65" name="Shape 165"/>
          <p:cNvCxnSpPr>
            <a:endCxn id="163" idx="1"/>
          </p:cNvCxnSpPr>
          <p:nvPr/>
        </p:nvCxnSpPr>
        <p:spPr>
          <a:xfrm flipH="1" rot="10800000">
            <a:off x="3415300" y="1285850"/>
            <a:ext cx="2653500" cy="2109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Shape 166"/>
          <p:cNvSpPr txBox="1"/>
          <p:nvPr/>
        </p:nvSpPr>
        <p:spPr>
          <a:xfrm>
            <a:off x="6068800" y="1714450"/>
            <a:ext cx="26535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D85C6"/>
                </a:solidFill>
                <a:latin typeface="Bree Serif"/>
                <a:ea typeface="Bree Serif"/>
                <a:cs typeface="Bree Serif"/>
                <a:sym typeface="Bree Serif"/>
              </a:rPr>
              <a:t>navigation</a:t>
            </a:r>
            <a:r>
              <a:rPr lang="en" sz="2400">
                <a:solidFill>
                  <a:srgbClr val="3D85C6"/>
                </a:solidFill>
                <a:latin typeface="Bree Serif"/>
                <a:ea typeface="Bree Serif"/>
                <a:cs typeface="Bree Serif"/>
                <a:sym typeface="Bree Serif"/>
              </a:rPr>
              <a:t>.php</a:t>
            </a:r>
            <a:endParaRPr sz="2400">
              <a:solidFill>
                <a:srgbClr val="3D85C6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67" name="Shape 167"/>
          <p:cNvCxnSpPr>
            <a:endCxn id="166" idx="1"/>
          </p:cNvCxnSpPr>
          <p:nvPr/>
        </p:nvCxnSpPr>
        <p:spPr>
          <a:xfrm>
            <a:off x="3537700" y="1796200"/>
            <a:ext cx="2531100" cy="2244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Shape 168"/>
          <p:cNvSpPr txBox="1"/>
          <p:nvPr/>
        </p:nvSpPr>
        <p:spPr>
          <a:xfrm>
            <a:off x="5973525" y="2792150"/>
            <a:ext cx="28440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D85C6"/>
                </a:solidFill>
                <a:latin typeface="Bree Serif"/>
                <a:ea typeface="Bree Serif"/>
                <a:cs typeface="Bree Serif"/>
                <a:sym typeface="Bree Serif"/>
              </a:rPr>
              <a:t>pages/content</a:t>
            </a:r>
            <a:r>
              <a:rPr lang="en" sz="2400">
                <a:solidFill>
                  <a:srgbClr val="3D85C6"/>
                </a:solidFill>
                <a:latin typeface="Bree Serif"/>
                <a:ea typeface="Bree Serif"/>
                <a:cs typeface="Bree Serif"/>
                <a:sym typeface="Bree Serif"/>
              </a:rPr>
              <a:t>.php</a:t>
            </a:r>
            <a:endParaRPr sz="2400">
              <a:solidFill>
                <a:srgbClr val="3D85C6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21825" y="2013850"/>
            <a:ext cx="3673800" cy="24084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" name="Shape 170"/>
          <p:cNvCxnSpPr>
            <a:stCxn id="169" idx="3"/>
          </p:cNvCxnSpPr>
          <p:nvPr/>
        </p:nvCxnSpPr>
        <p:spPr>
          <a:xfrm flipH="1" rot="10800000">
            <a:off x="4095625" y="3129550"/>
            <a:ext cx="1741800" cy="88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Shape 171"/>
          <p:cNvSpPr txBox="1"/>
          <p:nvPr/>
        </p:nvSpPr>
        <p:spPr>
          <a:xfrm>
            <a:off x="6221200" y="4073950"/>
            <a:ext cx="26535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D85C6"/>
                </a:solidFill>
                <a:latin typeface="Bree Serif"/>
                <a:ea typeface="Bree Serif"/>
                <a:cs typeface="Bree Serif"/>
                <a:sym typeface="Bree Serif"/>
              </a:rPr>
              <a:t>footer</a:t>
            </a:r>
            <a:r>
              <a:rPr lang="en" sz="2400">
                <a:solidFill>
                  <a:srgbClr val="3D85C6"/>
                </a:solidFill>
                <a:latin typeface="Bree Serif"/>
                <a:ea typeface="Bree Serif"/>
                <a:cs typeface="Bree Serif"/>
                <a:sym typeface="Bree Serif"/>
              </a:rPr>
              <a:t>.php</a:t>
            </a:r>
            <a:endParaRPr sz="2400">
              <a:solidFill>
                <a:srgbClr val="3D85C6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72" name="Shape 172"/>
          <p:cNvCxnSpPr>
            <a:endCxn id="171" idx="1"/>
          </p:cNvCxnSpPr>
          <p:nvPr/>
        </p:nvCxnSpPr>
        <p:spPr>
          <a:xfrm flipH="1" rot="10800000">
            <a:off x="3769000" y="4380100"/>
            <a:ext cx="2452200" cy="2421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/>
        </p:nvSpPr>
        <p:spPr>
          <a:xfrm>
            <a:off x="421800" y="1086450"/>
            <a:ext cx="4000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Aplikasi dibangun dari beberapa</a:t>
            </a:r>
            <a:r>
              <a:rPr lang="en" sz="24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b="1" lang="en" sz="2400">
                <a:solidFill>
                  <a:srgbClr val="4A86E8"/>
                </a:solidFill>
                <a:latin typeface="Bree Serif"/>
                <a:ea typeface="Bree Serif"/>
                <a:cs typeface="Bree Serif"/>
                <a:sym typeface="Bree Serif"/>
              </a:rPr>
              <a:t>Component</a:t>
            </a:r>
            <a:endParaRPr b="1" sz="2400">
              <a:solidFill>
                <a:srgbClr val="4A86E8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0" y="163250"/>
            <a:ext cx="4299900" cy="5580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Component Based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421800" y="2980950"/>
            <a:ext cx="4000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A86E8"/>
                </a:solidFill>
                <a:latin typeface="Bree Serif"/>
                <a:ea typeface="Bree Serif"/>
                <a:cs typeface="Bree Serif"/>
                <a:sym typeface="Bree Serif"/>
              </a:rPr>
              <a:t>Component </a:t>
            </a:r>
            <a:r>
              <a:rPr lang="en" sz="24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bisa digunakan kembali di halaman apapun</a:t>
            </a:r>
            <a:endParaRPr sz="2400">
              <a:solidFill>
                <a:srgbClr val="666666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700" y="1607730"/>
            <a:ext cx="3308200" cy="27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500250" y="406500"/>
            <a:ext cx="2298300" cy="468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Contact Page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500250" y="965375"/>
            <a:ext cx="2298300" cy="281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625350" y="1770863"/>
            <a:ext cx="2048100" cy="4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625350" y="2423988"/>
            <a:ext cx="2048100" cy="4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625350" y="3067800"/>
            <a:ext cx="2048100" cy="4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4232775" y="984950"/>
            <a:ext cx="3959400" cy="468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Profile Page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4232775" y="1543825"/>
            <a:ext cx="3959400" cy="194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4357875" y="2247200"/>
            <a:ext cx="566700" cy="46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5098575" y="2247200"/>
            <a:ext cx="566700" cy="46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5839275" y="2247200"/>
            <a:ext cx="566700" cy="46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357875" y="1696200"/>
            <a:ext cx="2048100" cy="4689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4357875" y="2798200"/>
            <a:ext cx="566700" cy="46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5098575" y="2798200"/>
            <a:ext cx="566700" cy="46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5839275" y="2798200"/>
            <a:ext cx="566700" cy="46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6562250" y="1696200"/>
            <a:ext cx="1536000" cy="4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579975" y="2247200"/>
            <a:ext cx="1536000" cy="4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6579975" y="2821725"/>
            <a:ext cx="1536000" cy="4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625350" y="1117750"/>
            <a:ext cx="2048100" cy="4689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500250" y="4088050"/>
            <a:ext cx="281400" cy="289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773850" y="4088050"/>
            <a:ext cx="17511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Component</a:t>
            </a: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500250" y="4537500"/>
            <a:ext cx="281400" cy="289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773850" y="4537500"/>
            <a:ext cx="20481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Bar</a:t>
            </a:r>
            <a:r>
              <a:rPr lang="en"/>
              <a:t> Component</a:t>
            </a: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2821950" y="4088050"/>
            <a:ext cx="281400" cy="289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/>
        </p:nvSpPr>
        <p:spPr>
          <a:xfrm>
            <a:off x="3103350" y="4088050"/>
            <a:ext cx="22983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Item</a:t>
            </a:r>
            <a:r>
              <a:rPr lang="en"/>
              <a:t> Component</a:t>
            </a: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2821950" y="4537500"/>
            <a:ext cx="2814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3103350" y="4537500"/>
            <a:ext cx="22983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</a:t>
            </a:r>
            <a:r>
              <a:rPr lang="en"/>
              <a:t> Component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700650" y="2914225"/>
            <a:ext cx="3267300" cy="477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Attribute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700650" y="3628700"/>
            <a:ext cx="2298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</a:t>
            </a:r>
            <a:endParaRPr/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725" y="1586050"/>
            <a:ext cx="34671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700650" y="3985225"/>
            <a:ext cx="2298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label</a:t>
            </a:r>
            <a:endParaRPr/>
          </a:p>
        </p:txBody>
      </p:sp>
      <p:sp>
        <p:nvSpPr>
          <p:cNvPr id="219" name="Shape 219"/>
          <p:cNvSpPr txBox="1"/>
          <p:nvPr/>
        </p:nvSpPr>
        <p:spPr>
          <a:xfrm>
            <a:off x="700650" y="4341750"/>
            <a:ext cx="2298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color</a:t>
            </a:r>
            <a:endParaRPr/>
          </a:p>
        </p:txBody>
      </p:sp>
      <p:sp>
        <p:nvSpPr>
          <p:cNvPr id="220" name="Shape 220"/>
          <p:cNvSpPr txBox="1"/>
          <p:nvPr/>
        </p:nvSpPr>
        <p:spPr>
          <a:xfrm>
            <a:off x="4676650" y="2914938"/>
            <a:ext cx="3267300" cy="477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Method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4676650" y="3629413"/>
            <a:ext cx="2298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Button Press</a:t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4676650" y="3985938"/>
            <a:ext cx="2298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Change Text</a:t>
            </a:r>
            <a:endParaRPr/>
          </a:p>
        </p:txBody>
      </p:sp>
      <p:sp>
        <p:nvSpPr>
          <p:cNvPr id="223" name="Shape 223"/>
          <p:cNvSpPr txBox="1"/>
          <p:nvPr/>
        </p:nvSpPr>
        <p:spPr>
          <a:xfrm>
            <a:off x="2571750" y="188375"/>
            <a:ext cx="40005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Component Search Bar</a:t>
            </a:r>
            <a:endParaRPr b="1" sz="2400">
              <a:solidFill>
                <a:srgbClr val="4A86E8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/>
        </p:nvSpPr>
        <p:spPr>
          <a:xfrm>
            <a:off x="700650" y="2914225"/>
            <a:ext cx="3267300" cy="477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Attribute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700650" y="3628700"/>
            <a:ext cx="2298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</a:t>
            </a: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700650" y="3985225"/>
            <a:ext cx="2298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label</a:t>
            </a:r>
            <a:endParaRPr/>
          </a:p>
        </p:txBody>
      </p:sp>
      <p:sp>
        <p:nvSpPr>
          <p:cNvPr id="231" name="Shape 231"/>
          <p:cNvSpPr txBox="1"/>
          <p:nvPr/>
        </p:nvSpPr>
        <p:spPr>
          <a:xfrm>
            <a:off x="700650" y="4341750"/>
            <a:ext cx="2298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color</a:t>
            </a:r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4676650" y="2914938"/>
            <a:ext cx="3267300" cy="477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Method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33" name="Shape 233"/>
          <p:cNvSpPr txBox="1"/>
          <p:nvPr/>
        </p:nvSpPr>
        <p:spPr>
          <a:xfrm>
            <a:off x="4676650" y="3629413"/>
            <a:ext cx="2298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Button Press</a:t>
            </a: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4676650" y="3985938"/>
            <a:ext cx="2298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Change Text</a:t>
            </a:r>
            <a:endParaRPr/>
          </a:p>
        </p:txBody>
      </p:sp>
      <p:sp>
        <p:nvSpPr>
          <p:cNvPr id="235" name="Shape 235"/>
          <p:cNvSpPr txBox="1"/>
          <p:nvPr/>
        </p:nvSpPr>
        <p:spPr>
          <a:xfrm>
            <a:off x="2245175" y="229200"/>
            <a:ext cx="50484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Bisa digunakan di halaman lain</a:t>
            </a:r>
            <a:endParaRPr b="1" sz="2400">
              <a:solidFill>
                <a:srgbClr val="4A86E8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074" y="1401525"/>
            <a:ext cx="3617850" cy="6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3799100" y="1136950"/>
            <a:ext cx="6032875" cy="35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557875" y="1504900"/>
            <a:ext cx="45447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Intinya :</a:t>
            </a:r>
            <a:r>
              <a:rPr lang="en" sz="36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endParaRPr sz="3600">
              <a:solidFill>
                <a:srgbClr val="666666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Component </a:t>
            </a:r>
            <a:r>
              <a:rPr b="1" lang="en" sz="3600">
                <a:solidFill>
                  <a:srgbClr val="4A86E8"/>
                </a:solidFill>
                <a:latin typeface="Bree Serif"/>
                <a:ea typeface="Bree Serif"/>
                <a:cs typeface="Bree Serif"/>
                <a:sym typeface="Bree Serif"/>
              </a:rPr>
              <a:t>lebih reuseable</a:t>
            </a:r>
            <a:r>
              <a:rPr lang="en" sz="36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" sz="36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daripada Template</a:t>
            </a:r>
            <a:endParaRPr sz="3600">
              <a:solidFill>
                <a:srgbClr val="666666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4150" y="1576307"/>
            <a:ext cx="2900325" cy="238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3649425" y="1325375"/>
            <a:ext cx="6032875" cy="35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75" y="4454400"/>
            <a:ext cx="1796150" cy="557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Shape 250"/>
          <p:cNvGrpSpPr/>
          <p:nvPr/>
        </p:nvGrpSpPr>
        <p:grpSpPr>
          <a:xfrm>
            <a:off x="1705675" y="2088750"/>
            <a:ext cx="5732650" cy="966000"/>
            <a:chOff x="1347125" y="2232425"/>
            <a:chExt cx="5732650" cy="966000"/>
          </a:xfrm>
        </p:grpSpPr>
        <p:sp>
          <p:nvSpPr>
            <p:cNvPr id="251" name="Shape 251"/>
            <p:cNvSpPr txBox="1"/>
            <p:nvPr/>
          </p:nvSpPr>
          <p:spPr>
            <a:xfrm>
              <a:off x="2262975" y="2232425"/>
              <a:ext cx="4816800" cy="9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FFFFFF"/>
                  </a:solidFill>
                  <a:latin typeface="Bree Serif"/>
                  <a:ea typeface="Bree Serif"/>
                  <a:cs typeface="Bree Serif"/>
                  <a:sym typeface="Bree Serif"/>
                </a:rPr>
                <a:t>One Way Data Binding</a:t>
              </a:r>
              <a:endParaRPr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  <p:pic>
          <p:nvPicPr>
            <p:cNvPr id="252" name="Shape 2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47125" y="2320827"/>
              <a:ext cx="789201" cy="789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50" y="130025"/>
            <a:ext cx="1796150" cy="5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/>
        </p:nvSpPr>
        <p:spPr>
          <a:xfrm>
            <a:off x="920625" y="687200"/>
            <a:ext cx="48168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Data Binding</a:t>
            </a:r>
            <a:endParaRPr b="1" sz="3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>
            <a:off x="3649425" y="1325375"/>
            <a:ext cx="6032875" cy="35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920625" y="1592025"/>
            <a:ext cx="49803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Proses untuk mengkoneksikan data dengan user interface (UI)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0500" y="2736925"/>
            <a:ext cx="1349250" cy="13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3250" y="2866975"/>
            <a:ext cx="914400" cy="12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Shape 263"/>
          <p:cNvCxnSpPr/>
          <p:nvPr/>
        </p:nvCxnSpPr>
        <p:spPr>
          <a:xfrm>
            <a:off x="2224600" y="3473125"/>
            <a:ext cx="1968000" cy="6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64" name="Shape 264"/>
          <p:cNvSpPr txBox="1"/>
          <p:nvPr/>
        </p:nvSpPr>
        <p:spPr>
          <a:xfrm>
            <a:off x="1018300" y="4086175"/>
            <a:ext cx="1206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Data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4361975" y="4086175"/>
            <a:ext cx="1206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UI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0" y="0"/>
            <a:ext cx="4721700" cy="515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364700" y="606275"/>
            <a:ext cx="6032875" cy="35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5572925" y="2716675"/>
            <a:ext cx="32250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Two Way Data Binding</a:t>
            </a:r>
            <a:endParaRPr sz="3600">
              <a:solidFill>
                <a:srgbClr val="666666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73" name="Shape 273"/>
          <p:cNvSpPr txBox="1"/>
          <p:nvPr/>
        </p:nvSpPr>
        <p:spPr>
          <a:xfrm>
            <a:off x="879975" y="2660725"/>
            <a:ext cx="32250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One Way Data Binding</a:t>
            </a:r>
            <a:endParaRPr b="1" sz="3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4125" y="1247275"/>
            <a:ext cx="1413450" cy="14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7800" y="674325"/>
            <a:ext cx="2292925" cy="22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25288" y="159950"/>
            <a:ext cx="6032875" cy="35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/>
          <p:nvPr/>
        </p:nvSpPr>
        <p:spPr>
          <a:xfrm>
            <a:off x="0" y="1969850"/>
            <a:ext cx="9144000" cy="17511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25" y="719150"/>
            <a:ext cx="3001800" cy="30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3571500" y="1969850"/>
            <a:ext cx="2001000" cy="726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AKA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3571500" y="2851175"/>
            <a:ext cx="49245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TEKNIK INFORMATIKA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71" name="Shape 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250" y="4271501"/>
            <a:ext cx="449050" cy="4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421800" y="3708700"/>
            <a:ext cx="23541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@</a:t>
            </a:r>
            <a:r>
              <a:rPr b="1" lang="en" sz="1800">
                <a:solidFill>
                  <a:srgbClr val="434343"/>
                </a:solidFill>
              </a:rPr>
              <a:t>mnindrazaka</a:t>
            </a:r>
            <a:endParaRPr b="1" sz="1800">
              <a:solidFill>
                <a:srgbClr val="434343"/>
              </a:solidFill>
            </a:endParaRPr>
          </a:p>
        </p:txBody>
      </p:sp>
      <p:pic>
        <p:nvPicPr>
          <p:cNvPr id="73" name="Shape 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4325" y="4271500"/>
            <a:ext cx="449050" cy="4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5399" y="4271114"/>
            <a:ext cx="449049" cy="4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/>
        </p:nvSpPr>
        <p:spPr>
          <a:xfrm>
            <a:off x="3571500" y="3822400"/>
            <a:ext cx="45585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</a:t>
            </a:r>
            <a:r>
              <a:rPr i="1" lang="en"/>
              <a:t>Yang terjadi adalah yang terbaik”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50" y="130025"/>
            <a:ext cx="1796150" cy="5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920625" y="442275"/>
            <a:ext cx="48168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One Way </a:t>
            </a:r>
            <a:r>
              <a:rPr b="1" lang="en"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Data Binding</a:t>
            </a:r>
            <a:endParaRPr b="1" sz="3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82" name="Shape 282"/>
          <p:cNvPicPr preferRelativeResize="0"/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>
            <a:off x="3342450" y="1325375"/>
            <a:ext cx="6032875" cy="35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920625" y="1183800"/>
            <a:ext cx="4980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Aliran data searah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920625" y="1959450"/>
            <a:ext cx="1796100" cy="843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</a:rPr>
              <a:t>View</a:t>
            </a:r>
            <a:endParaRPr b="1" sz="1800">
              <a:solidFill>
                <a:srgbClr val="666666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920625" y="3948825"/>
            <a:ext cx="1796100" cy="843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Event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4869425" y="3948825"/>
            <a:ext cx="1796100" cy="8436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State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4869425" y="1959450"/>
            <a:ext cx="1796100" cy="8436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Watcher</a:t>
            </a:r>
            <a:endParaRPr b="1" sz="1800">
              <a:solidFill>
                <a:srgbClr val="FFFFFF"/>
              </a:solidFill>
            </a:endParaRPr>
          </a:p>
        </p:txBody>
      </p:sp>
      <p:cxnSp>
        <p:nvCxnSpPr>
          <p:cNvPr id="288" name="Shape 288"/>
          <p:cNvCxnSpPr>
            <a:stCxn id="284" idx="2"/>
            <a:endCxn id="285" idx="0"/>
          </p:cNvCxnSpPr>
          <p:nvPr/>
        </p:nvCxnSpPr>
        <p:spPr>
          <a:xfrm>
            <a:off x="1818675" y="2803050"/>
            <a:ext cx="0" cy="1145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Shape 289"/>
          <p:cNvCxnSpPr>
            <a:endCxn id="286" idx="1"/>
          </p:cNvCxnSpPr>
          <p:nvPr/>
        </p:nvCxnSpPr>
        <p:spPr>
          <a:xfrm>
            <a:off x="2716625" y="4370625"/>
            <a:ext cx="21528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Shape 290"/>
          <p:cNvCxnSpPr>
            <a:stCxn id="286" idx="0"/>
            <a:endCxn id="287" idx="2"/>
          </p:cNvCxnSpPr>
          <p:nvPr/>
        </p:nvCxnSpPr>
        <p:spPr>
          <a:xfrm rot="10800000">
            <a:off x="5767475" y="2803125"/>
            <a:ext cx="0" cy="1145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Shape 291"/>
          <p:cNvCxnSpPr>
            <a:endCxn id="284" idx="3"/>
          </p:cNvCxnSpPr>
          <p:nvPr/>
        </p:nvCxnSpPr>
        <p:spPr>
          <a:xfrm rot="10800000">
            <a:off x="2716725" y="2381250"/>
            <a:ext cx="21528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50" y="130025"/>
            <a:ext cx="1796150" cy="5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920625" y="442275"/>
            <a:ext cx="53796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Two</a:t>
            </a:r>
            <a:r>
              <a:rPr b="1" lang="en"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Way Data Binding</a:t>
            </a:r>
            <a:endParaRPr b="1" sz="3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98" name="Shape 298"/>
          <p:cNvPicPr preferRelativeResize="0"/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>
            <a:off x="3342450" y="1325375"/>
            <a:ext cx="6032875" cy="35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>
            <a:off x="920625" y="1183800"/>
            <a:ext cx="4980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Aliran data dua arah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920625" y="1959450"/>
            <a:ext cx="1796100" cy="843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</a:rPr>
              <a:t>View</a:t>
            </a:r>
            <a:endParaRPr b="1" sz="1800">
              <a:solidFill>
                <a:srgbClr val="666666"/>
              </a:solidFill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920625" y="3948825"/>
            <a:ext cx="1796100" cy="8436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Watcher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4869425" y="3948825"/>
            <a:ext cx="1796100" cy="8436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Watcher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4869425" y="1959450"/>
            <a:ext cx="1796100" cy="8436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Model</a:t>
            </a:r>
            <a:endParaRPr b="1" sz="1800">
              <a:solidFill>
                <a:srgbClr val="FFFFFF"/>
              </a:solidFill>
            </a:endParaRPr>
          </a:p>
        </p:txBody>
      </p:sp>
      <p:cxnSp>
        <p:nvCxnSpPr>
          <p:cNvPr id="304" name="Shape 304"/>
          <p:cNvCxnSpPr>
            <a:stCxn id="300" idx="2"/>
            <a:endCxn id="301" idx="0"/>
          </p:cNvCxnSpPr>
          <p:nvPr/>
        </p:nvCxnSpPr>
        <p:spPr>
          <a:xfrm>
            <a:off x="1818675" y="2803050"/>
            <a:ext cx="0" cy="1145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05" name="Shape 305"/>
          <p:cNvCxnSpPr>
            <a:endCxn id="302" idx="1"/>
          </p:cNvCxnSpPr>
          <p:nvPr/>
        </p:nvCxnSpPr>
        <p:spPr>
          <a:xfrm>
            <a:off x="2716625" y="4370625"/>
            <a:ext cx="21528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06" name="Shape 306"/>
          <p:cNvCxnSpPr>
            <a:stCxn id="302" idx="0"/>
            <a:endCxn id="303" idx="2"/>
          </p:cNvCxnSpPr>
          <p:nvPr/>
        </p:nvCxnSpPr>
        <p:spPr>
          <a:xfrm rot="10800000">
            <a:off x="5767475" y="2803125"/>
            <a:ext cx="0" cy="1145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0" y="0"/>
            <a:ext cx="4721700" cy="515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 txBox="1"/>
          <p:nvPr/>
        </p:nvSpPr>
        <p:spPr>
          <a:xfrm>
            <a:off x="5532100" y="730025"/>
            <a:ext cx="32250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Two Way Data Binding</a:t>
            </a:r>
            <a:endParaRPr sz="3600">
              <a:solidFill>
                <a:srgbClr val="666666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3" name="Shape 313"/>
          <p:cNvSpPr txBox="1"/>
          <p:nvPr/>
        </p:nvSpPr>
        <p:spPr>
          <a:xfrm>
            <a:off x="748350" y="606275"/>
            <a:ext cx="32250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One Way Data Binding</a:t>
            </a:r>
            <a:endParaRPr b="1" sz="3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-1624175" y="1608250"/>
            <a:ext cx="6032875" cy="35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584975" y="2260025"/>
            <a:ext cx="3755700" cy="22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Penggunaan komplek</a:t>
            </a:r>
            <a:br>
              <a:rPr lang="en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Lebih Reusable</a:t>
            </a:r>
            <a:br>
              <a:rPr lang="en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Data lebih mudah</a:t>
            </a:r>
            <a:r>
              <a:rPr lang="en" sz="1800">
                <a:solidFill>
                  <a:srgbClr val="FFFFFF"/>
                </a:solidFill>
              </a:rPr>
              <a:t> </a:t>
            </a:r>
            <a:r>
              <a:rPr lang="en" sz="1800">
                <a:solidFill>
                  <a:srgbClr val="FFFFFF"/>
                </a:solidFill>
              </a:rPr>
              <a:t>diprediksi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5388300" y="2260025"/>
            <a:ext cx="3755700" cy="22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lang="en" sz="1800">
                <a:solidFill>
                  <a:srgbClr val="666666"/>
                </a:solidFill>
              </a:rPr>
              <a:t>Penggunaan sederhana</a:t>
            </a:r>
            <a:br>
              <a:rPr lang="en" sz="1800">
                <a:solidFill>
                  <a:srgbClr val="666666"/>
                </a:solidFill>
              </a:rPr>
            </a:br>
            <a:endParaRPr sz="1800">
              <a:solidFill>
                <a:srgbClr val="66666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lang="en" sz="1800">
                <a:solidFill>
                  <a:srgbClr val="666666"/>
                </a:solidFill>
              </a:rPr>
              <a:t>Tidak Reusable</a:t>
            </a:r>
            <a:br>
              <a:rPr lang="en" sz="1800">
                <a:solidFill>
                  <a:srgbClr val="666666"/>
                </a:solidFill>
              </a:rPr>
            </a:br>
            <a:endParaRPr sz="1800">
              <a:solidFill>
                <a:srgbClr val="66666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lang="en" sz="1800">
                <a:solidFill>
                  <a:srgbClr val="666666"/>
                </a:solidFill>
              </a:rPr>
              <a:t>Data lebih susah diprediksi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hape 321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404500" y="996050"/>
            <a:ext cx="6032875" cy="35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75" y="4454400"/>
            <a:ext cx="1796150" cy="5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/>
        </p:nvSpPr>
        <p:spPr>
          <a:xfrm>
            <a:off x="312975" y="884450"/>
            <a:ext cx="48168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Dengan JSX, kita bisa menuliskan tag html ke dalam javascript</a:t>
            </a:r>
            <a:endParaRPr b="1" sz="3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24" name="Shape 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2075" y="116205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0" y="244900"/>
            <a:ext cx="4299900" cy="55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JSX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74EA7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Shape 330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404500" y="996050"/>
            <a:ext cx="6032875" cy="35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 rotWithShape="1">
          <a:blip r:embed="rId4">
            <a:alphaModFix/>
          </a:blip>
          <a:srcRect b="0" l="0" r="45980" t="0"/>
          <a:stretch/>
        </p:blipFill>
        <p:spPr>
          <a:xfrm>
            <a:off x="0" y="0"/>
            <a:ext cx="49395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9625" y="135400"/>
            <a:ext cx="4627750" cy="462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0" y="574225"/>
            <a:ext cx="4708200" cy="884400"/>
          </a:xfrm>
          <a:prstGeom prst="rect">
            <a:avLst/>
          </a:prstGeom>
          <a:solidFill>
            <a:srgbClr val="434343">
              <a:alpha val="757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HELLO</a:t>
            </a:r>
            <a:endParaRPr b="1"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4" name="Shape 334"/>
          <p:cNvSpPr txBox="1"/>
          <p:nvPr/>
        </p:nvSpPr>
        <p:spPr>
          <a:xfrm>
            <a:off x="394600" y="1533025"/>
            <a:ext cx="4313400" cy="884400"/>
          </a:xfrm>
          <a:prstGeom prst="rect">
            <a:avLst/>
          </a:prstGeom>
          <a:solidFill>
            <a:srgbClr val="434343">
              <a:alpha val="734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 NATIVE</a:t>
            </a:r>
            <a:endParaRPr b="1"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4708200" y="-13650"/>
            <a:ext cx="231300" cy="5170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Shape 3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700" y="4082875"/>
            <a:ext cx="2598972" cy="8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9963" y="2014963"/>
            <a:ext cx="787100" cy="7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hape 342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404500" y="996050"/>
            <a:ext cx="6032875" cy="35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625" y="135400"/>
            <a:ext cx="4627750" cy="46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6775" y="1628275"/>
            <a:ext cx="1413450" cy="14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875" y="4454400"/>
            <a:ext cx="1796150" cy="5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312975" y="884450"/>
            <a:ext cx="48168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Build native mobile apps using JavaScript and</a:t>
            </a:r>
            <a:endParaRPr b="1" sz="3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47" name="Shape 347"/>
          <p:cNvSpPr txBox="1"/>
          <p:nvPr/>
        </p:nvSpPr>
        <p:spPr>
          <a:xfrm>
            <a:off x="1360725" y="2653400"/>
            <a:ext cx="1306200" cy="49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React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0" y="217675"/>
            <a:ext cx="2419500" cy="49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React Native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Shape 353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3404500" y="996050"/>
            <a:ext cx="6032875" cy="35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625" y="135400"/>
            <a:ext cx="4627750" cy="46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6775" y="1628275"/>
            <a:ext cx="1413450" cy="14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875" y="4454400"/>
            <a:ext cx="1796150" cy="5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/>
        </p:nvSpPr>
        <p:spPr>
          <a:xfrm>
            <a:off x="0" y="217675"/>
            <a:ext cx="2419500" cy="49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React Native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358" name="Shape 358"/>
          <p:cNvGrpSpPr/>
          <p:nvPr/>
        </p:nvGrpSpPr>
        <p:grpSpPr>
          <a:xfrm>
            <a:off x="666738" y="2179635"/>
            <a:ext cx="3954955" cy="809315"/>
            <a:chOff x="1347125" y="2232425"/>
            <a:chExt cx="5732650" cy="966000"/>
          </a:xfrm>
        </p:grpSpPr>
        <p:sp>
          <p:nvSpPr>
            <p:cNvPr id="359" name="Shape 359"/>
            <p:cNvSpPr txBox="1"/>
            <p:nvPr/>
          </p:nvSpPr>
          <p:spPr>
            <a:xfrm>
              <a:off x="2262975" y="2232425"/>
              <a:ext cx="4816800" cy="9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Bree Serif"/>
                  <a:ea typeface="Bree Serif"/>
                  <a:cs typeface="Bree Serif"/>
                  <a:sym typeface="Bree Serif"/>
                </a:rPr>
                <a:t>One Way Data Binding</a:t>
              </a:r>
              <a:endParaRPr sz="2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  <p:pic>
          <p:nvPicPr>
            <p:cNvPr id="360" name="Shape 36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47125" y="2320827"/>
              <a:ext cx="789201" cy="7892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1" name="Shape 3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1837" y="3283937"/>
            <a:ext cx="901587" cy="901587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/>
        </p:nvSpPr>
        <p:spPr>
          <a:xfrm>
            <a:off x="1363425" y="3330025"/>
            <a:ext cx="30000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Menggunakan JSX</a:t>
            </a:r>
            <a:endParaRPr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63" name="Shape 3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1771" y="1042225"/>
            <a:ext cx="809326" cy="8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/>
        </p:nvSpPr>
        <p:spPr>
          <a:xfrm>
            <a:off x="1363425" y="996050"/>
            <a:ext cx="30000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Berbasis Component</a:t>
            </a:r>
            <a:endParaRPr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3404500" y="996050"/>
            <a:ext cx="6032875" cy="35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625" y="135400"/>
            <a:ext cx="4627750" cy="46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6775" y="1628275"/>
            <a:ext cx="1413450" cy="14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875" y="4454400"/>
            <a:ext cx="1796150" cy="5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/>
        </p:nvSpPr>
        <p:spPr>
          <a:xfrm>
            <a:off x="0" y="217675"/>
            <a:ext cx="2419500" cy="49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React Native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74" name="Shape 374"/>
          <p:cNvSpPr txBox="1"/>
          <p:nvPr/>
        </p:nvSpPr>
        <p:spPr>
          <a:xfrm>
            <a:off x="176875" y="996050"/>
            <a:ext cx="3116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</a:rPr>
              <a:t>Requirement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375" name="Shape 3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875" y="1529350"/>
            <a:ext cx="1413450" cy="867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 rotWithShape="1">
          <a:blip r:embed="rId8">
            <a:alphaModFix/>
          </a:blip>
          <a:srcRect b="0" l="14087" r="18830" t="0"/>
          <a:stretch/>
        </p:blipFill>
        <p:spPr>
          <a:xfrm>
            <a:off x="1749853" y="1459175"/>
            <a:ext cx="1204925" cy="10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4800" y="2619750"/>
            <a:ext cx="1413452" cy="86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73022" y="2713402"/>
            <a:ext cx="3052504" cy="4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Shape 383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-1243587" y="690675"/>
            <a:ext cx="6032875" cy="35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/>
          <p:nvPr/>
        </p:nvSpPr>
        <p:spPr>
          <a:xfrm>
            <a:off x="4667100" y="0"/>
            <a:ext cx="4476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Shape 3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75" y="4454400"/>
            <a:ext cx="1796150" cy="55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200" y="1176825"/>
            <a:ext cx="2114900" cy="21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 txBox="1"/>
          <p:nvPr/>
        </p:nvSpPr>
        <p:spPr>
          <a:xfrm>
            <a:off x="984900" y="3456175"/>
            <a:ext cx="2419500" cy="49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React Native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88" name="Shape 388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4939250" y="1041725"/>
            <a:ext cx="6032875" cy="35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3378" y="1176823"/>
            <a:ext cx="2218922" cy="22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 txBox="1"/>
          <p:nvPr/>
        </p:nvSpPr>
        <p:spPr>
          <a:xfrm>
            <a:off x="6223088" y="3456175"/>
            <a:ext cx="2419500" cy="49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Phonegap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2513" y="1465550"/>
            <a:ext cx="1998976" cy="199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3656863" y="1465550"/>
            <a:ext cx="1998976" cy="199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404500" y="996050"/>
            <a:ext cx="6032875" cy="35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0" y="217675"/>
            <a:ext cx="4041300" cy="49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Cara kerja phonegap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99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278" y="1516998"/>
            <a:ext cx="2218922" cy="22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1235813"/>
            <a:ext cx="6657975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404500" y="996050"/>
            <a:ext cx="6032875" cy="35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625" y="135400"/>
            <a:ext cx="4627750" cy="46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6775" y="1628275"/>
            <a:ext cx="1413450" cy="14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875" y="4454400"/>
            <a:ext cx="1796150" cy="5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312975" y="884450"/>
            <a:ext cx="48168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Build native mobile apps using JavaScript and</a:t>
            </a:r>
            <a:endParaRPr b="1" sz="3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1360725" y="2653400"/>
            <a:ext cx="1306200" cy="49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React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0" y="217675"/>
            <a:ext cx="2419500" cy="49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React Native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Shape 405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3404500" y="996050"/>
            <a:ext cx="6032875" cy="35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/>
        </p:nvSpPr>
        <p:spPr>
          <a:xfrm>
            <a:off x="0" y="217675"/>
            <a:ext cx="4762500" cy="49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Cara kerja</a:t>
            </a: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react native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407" name="Shape 4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75" y="1743638"/>
            <a:ext cx="1125125" cy="11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2866" y="1433800"/>
            <a:ext cx="1332374" cy="133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8175" y="1973023"/>
            <a:ext cx="969125" cy="9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3275" y="1817015"/>
            <a:ext cx="1125125" cy="11251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Shape 411"/>
          <p:cNvCxnSpPr>
            <a:stCxn id="407" idx="3"/>
          </p:cNvCxnSpPr>
          <p:nvPr/>
        </p:nvCxnSpPr>
        <p:spPr>
          <a:xfrm>
            <a:off x="1637500" y="2306200"/>
            <a:ext cx="1124700" cy="69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Shape 412"/>
          <p:cNvCxnSpPr>
            <a:endCxn id="410" idx="1"/>
          </p:cNvCxnSpPr>
          <p:nvPr/>
        </p:nvCxnSpPr>
        <p:spPr>
          <a:xfrm flipH="1" rot="10800000">
            <a:off x="5048175" y="2379588"/>
            <a:ext cx="1595100" cy="477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" name="Shape 413"/>
          <p:cNvSpPr txBox="1"/>
          <p:nvPr/>
        </p:nvSpPr>
        <p:spPr>
          <a:xfrm>
            <a:off x="265775" y="3017300"/>
            <a:ext cx="16416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javascript</a:t>
            </a:r>
            <a:endParaRPr b="1" sz="1800">
              <a:solidFill>
                <a:srgbClr val="434343"/>
              </a:solidFill>
            </a:endParaRPr>
          </a:p>
        </p:txBody>
      </p:sp>
      <p:sp>
        <p:nvSpPr>
          <p:cNvPr id="414" name="Shape 414"/>
          <p:cNvSpPr txBox="1"/>
          <p:nvPr/>
        </p:nvSpPr>
        <p:spPr>
          <a:xfrm>
            <a:off x="3019950" y="3017300"/>
            <a:ext cx="16416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J</a:t>
            </a:r>
            <a:r>
              <a:rPr b="1" lang="en" sz="1800">
                <a:solidFill>
                  <a:srgbClr val="434343"/>
                </a:solidFill>
              </a:rPr>
              <a:t>ava / Swift</a:t>
            </a:r>
            <a:endParaRPr b="1" sz="1800">
              <a:solidFill>
                <a:srgbClr val="434343"/>
              </a:solidFill>
            </a:endParaRPr>
          </a:p>
        </p:txBody>
      </p:sp>
      <p:sp>
        <p:nvSpPr>
          <p:cNvPr id="415" name="Shape 415"/>
          <p:cNvSpPr txBox="1"/>
          <p:nvPr/>
        </p:nvSpPr>
        <p:spPr>
          <a:xfrm>
            <a:off x="6798775" y="3017300"/>
            <a:ext cx="16416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Mobile App</a:t>
            </a:r>
            <a:endParaRPr b="1" sz="1800">
              <a:solidFill>
                <a:srgbClr val="434343"/>
              </a:solidFill>
            </a:endParaRPr>
          </a:p>
        </p:txBody>
      </p:sp>
      <p:pic>
        <p:nvPicPr>
          <p:cNvPr id="416" name="Shape 4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35893" y="1893937"/>
            <a:ext cx="872226" cy="87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74EA7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/>
        </p:nvSpPr>
        <p:spPr>
          <a:xfrm>
            <a:off x="0" y="-75"/>
            <a:ext cx="302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6123300" y="0"/>
            <a:ext cx="3020700" cy="5143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 txBox="1"/>
          <p:nvPr/>
        </p:nvSpPr>
        <p:spPr>
          <a:xfrm>
            <a:off x="309450" y="258525"/>
            <a:ext cx="2401800" cy="666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Native Language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24" name="Shape 424"/>
          <p:cNvSpPr txBox="1"/>
          <p:nvPr/>
        </p:nvSpPr>
        <p:spPr>
          <a:xfrm>
            <a:off x="3371100" y="258525"/>
            <a:ext cx="2401800" cy="666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Hybrid App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25" name="Shape 425"/>
          <p:cNvSpPr txBox="1"/>
          <p:nvPr/>
        </p:nvSpPr>
        <p:spPr>
          <a:xfrm>
            <a:off x="6432750" y="258525"/>
            <a:ext cx="2401800" cy="666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Compiled App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96" y="2220512"/>
            <a:ext cx="872226" cy="87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2468" y="2220512"/>
            <a:ext cx="872226" cy="87222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 txBox="1"/>
          <p:nvPr/>
        </p:nvSpPr>
        <p:spPr>
          <a:xfrm>
            <a:off x="61200" y="3224900"/>
            <a:ext cx="2898300" cy="17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Menggunakan bahasa native berdasarkan platform</a:t>
            </a:r>
            <a:endParaRPr/>
          </a:p>
        </p:txBody>
      </p:sp>
      <p:pic>
        <p:nvPicPr>
          <p:cNvPr id="429" name="Shape 4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1100" y="1476174"/>
            <a:ext cx="1332375" cy="1332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3475" y="2413900"/>
            <a:ext cx="957950" cy="9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3122850" y="3359575"/>
            <a:ext cx="2898300" cy="17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Membuat web app kemudian dijalankan di webview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32" name="Shape 4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0050" y="1404250"/>
            <a:ext cx="1079950" cy="10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8600" y="1851925"/>
            <a:ext cx="872225" cy="8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 txBox="1"/>
          <p:nvPr/>
        </p:nvSpPr>
        <p:spPr>
          <a:xfrm>
            <a:off x="6184500" y="3224900"/>
            <a:ext cx="2898300" cy="17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Membuat app yang kemudian akan dikompilasi menjadi native language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35" name="Shape 4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7775" y="1250350"/>
            <a:ext cx="1033500" cy="10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Shape 440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404500" y="647700"/>
            <a:ext cx="6032875" cy="35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75" y="4454400"/>
            <a:ext cx="1796150" cy="55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5700" y="1634213"/>
            <a:ext cx="1575725" cy="15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6375" y="1413775"/>
            <a:ext cx="1734900" cy="173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Shape 444"/>
          <p:cNvCxnSpPr/>
          <p:nvPr/>
        </p:nvCxnSpPr>
        <p:spPr>
          <a:xfrm>
            <a:off x="3048000" y="2155375"/>
            <a:ext cx="2844600" cy="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" name="Shape 445"/>
          <p:cNvCxnSpPr/>
          <p:nvPr/>
        </p:nvCxnSpPr>
        <p:spPr>
          <a:xfrm flipH="1">
            <a:off x="3007238" y="2490000"/>
            <a:ext cx="2703300" cy="5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Shape 446"/>
          <p:cNvSpPr txBox="1"/>
          <p:nvPr/>
        </p:nvSpPr>
        <p:spPr>
          <a:xfrm>
            <a:off x="832711" y="3366375"/>
            <a:ext cx="2201700" cy="42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Packager Server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5762986" y="3366375"/>
            <a:ext cx="2201700" cy="42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RN App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48" name="Shape 448"/>
          <p:cNvSpPr txBox="1"/>
          <p:nvPr/>
        </p:nvSpPr>
        <p:spPr>
          <a:xfrm>
            <a:off x="0" y="217675"/>
            <a:ext cx="4762500" cy="49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Ga perlu recompile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Shape 45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404500" y="647700"/>
            <a:ext cx="6032875" cy="35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Shape 454"/>
          <p:cNvPicPr preferRelativeResize="0"/>
          <p:nvPr/>
        </p:nvPicPr>
        <p:blipFill rotWithShape="1">
          <a:blip r:embed="rId4">
            <a:alphaModFix/>
          </a:blip>
          <a:srcRect b="30531" l="0" r="0" t="0"/>
          <a:stretch/>
        </p:blipFill>
        <p:spPr>
          <a:xfrm>
            <a:off x="264350" y="408875"/>
            <a:ext cx="8679876" cy="43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Shape 45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3404500" y="647700"/>
            <a:ext cx="6032875" cy="35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75" y="4454400"/>
            <a:ext cx="1796150" cy="5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 txBox="1"/>
          <p:nvPr/>
        </p:nvSpPr>
        <p:spPr>
          <a:xfrm>
            <a:off x="0" y="217675"/>
            <a:ext cx="4762500" cy="49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Hot Module Reload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462" name="Shape 4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629" y="1807926"/>
            <a:ext cx="1690949" cy="169094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 txBox="1"/>
          <p:nvPr/>
        </p:nvSpPr>
        <p:spPr>
          <a:xfrm>
            <a:off x="2905050" y="1934925"/>
            <a:ext cx="33339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Hanya mereload component yang berubah</a:t>
            </a:r>
            <a:endParaRPr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Shape 468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186800" y="968825"/>
            <a:ext cx="6032875" cy="35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Shape 4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75" y="4454400"/>
            <a:ext cx="1796150" cy="5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0" y="217675"/>
            <a:ext cx="4762500" cy="49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Siapa pengguna RN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471" name="Shape 4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575" y="1220375"/>
            <a:ext cx="1358000" cy="13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075" y="2924225"/>
            <a:ext cx="1419000" cy="14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3750" y="1189877"/>
            <a:ext cx="1419000" cy="14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05550" y="2925400"/>
            <a:ext cx="1419000" cy="14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15000" y="2924225"/>
            <a:ext cx="1358000" cy="13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15000" y="1291800"/>
            <a:ext cx="1357998" cy="13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Shape 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75" y="4454400"/>
            <a:ext cx="1796150" cy="5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Shape 482"/>
          <p:cNvSpPr txBox="1"/>
          <p:nvPr/>
        </p:nvSpPr>
        <p:spPr>
          <a:xfrm>
            <a:off x="2163600" y="966075"/>
            <a:ext cx="48168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Enough talk lets code !</a:t>
            </a:r>
            <a:endParaRPr b="1" sz="3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/>
        </p:nvSpPr>
        <p:spPr>
          <a:xfrm>
            <a:off x="500250" y="1263750"/>
            <a:ext cx="2298300" cy="468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Todo App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500250" y="2443900"/>
            <a:ext cx="2298300" cy="219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625350" y="2628113"/>
            <a:ext cx="2048100" cy="4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625350" y="3281238"/>
            <a:ext cx="2048100" cy="4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625350" y="3925050"/>
            <a:ext cx="2048100" cy="4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500250" y="1853825"/>
            <a:ext cx="2298300" cy="4689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3248900" y="1263750"/>
            <a:ext cx="281400" cy="289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 txBox="1"/>
          <p:nvPr/>
        </p:nvSpPr>
        <p:spPr>
          <a:xfrm>
            <a:off x="3522500" y="1263750"/>
            <a:ext cx="17511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Component</a:t>
            </a:r>
            <a:endParaRPr/>
          </a:p>
        </p:txBody>
      </p:sp>
      <p:sp>
        <p:nvSpPr>
          <p:cNvPr id="495" name="Shape 495"/>
          <p:cNvSpPr/>
          <p:nvPr/>
        </p:nvSpPr>
        <p:spPr>
          <a:xfrm>
            <a:off x="3237200" y="1851025"/>
            <a:ext cx="281400" cy="289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 txBox="1"/>
          <p:nvPr/>
        </p:nvSpPr>
        <p:spPr>
          <a:xfrm>
            <a:off x="3510800" y="1851025"/>
            <a:ext cx="2313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Text </a:t>
            </a:r>
            <a:r>
              <a:rPr lang="en"/>
              <a:t>Component</a:t>
            </a: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3245000" y="3025575"/>
            <a:ext cx="281400" cy="289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 txBox="1"/>
          <p:nvPr/>
        </p:nvSpPr>
        <p:spPr>
          <a:xfrm>
            <a:off x="3526400" y="3025575"/>
            <a:ext cx="22983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Item Component</a:t>
            </a:r>
            <a:endParaRPr/>
          </a:p>
        </p:txBody>
      </p:sp>
      <p:sp>
        <p:nvSpPr>
          <p:cNvPr id="499" name="Shape 499"/>
          <p:cNvSpPr txBox="1"/>
          <p:nvPr/>
        </p:nvSpPr>
        <p:spPr>
          <a:xfrm>
            <a:off x="2571750" y="188375"/>
            <a:ext cx="40005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Todo App</a:t>
            </a:r>
            <a:endParaRPr b="1" sz="2400">
              <a:solidFill>
                <a:srgbClr val="4A86E8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3237200" y="2438300"/>
            <a:ext cx="281400" cy="28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 txBox="1"/>
          <p:nvPr/>
        </p:nvSpPr>
        <p:spPr>
          <a:xfrm>
            <a:off x="3510800" y="2438300"/>
            <a:ext cx="20481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</a:t>
            </a:r>
            <a:r>
              <a:rPr lang="en"/>
              <a:t> Component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3592375" y="862250"/>
            <a:ext cx="6032875" cy="35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75" y="4577875"/>
            <a:ext cx="1823378" cy="5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5075" y="935288"/>
            <a:ext cx="2288724" cy="228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5863" y="1686100"/>
            <a:ext cx="787100" cy="7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1892825" y="3442575"/>
            <a:ext cx="1306200" cy="49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React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6099688" y="3442575"/>
            <a:ext cx="2419500" cy="49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React Native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6099675" y="220200"/>
            <a:ext cx="24195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Mobile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336175" y="220200"/>
            <a:ext cx="24195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Web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99" name="Shape 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113" y="370050"/>
            <a:ext cx="3881626" cy="38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2375" y="1686088"/>
            <a:ext cx="787100" cy="78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Shape 101"/>
          <p:cNvCxnSpPr>
            <a:stCxn id="99" idx="3"/>
          </p:cNvCxnSpPr>
          <p:nvPr/>
        </p:nvCxnSpPr>
        <p:spPr>
          <a:xfrm flipH="1" rot="10800000">
            <a:off x="4486739" y="2299463"/>
            <a:ext cx="1377900" cy="11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C78D8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404500" y="996050"/>
            <a:ext cx="6032875" cy="35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4">
            <a:alphaModFix/>
          </a:blip>
          <a:srcRect b="0" l="0" r="39979" t="0"/>
          <a:stretch/>
        </p:blipFill>
        <p:spPr>
          <a:xfrm>
            <a:off x="0" y="0"/>
            <a:ext cx="4939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0" y="574225"/>
            <a:ext cx="4708200" cy="884400"/>
          </a:xfrm>
          <a:prstGeom prst="rect">
            <a:avLst/>
          </a:prstGeom>
          <a:solidFill>
            <a:srgbClr val="434343">
              <a:alpha val="757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HELLO</a:t>
            </a:r>
            <a:endParaRPr b="1"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557900" y="1533025"/>
            <a:ext cx="4150200" cy="884400"/>
          </a:xfrm>
          <a:prstGeom prst="rect">
            <a:avLst/>
          </a:prstGeom>
          <a:solidFill>
            <a:srgbClr val="434343">
              <a:alpha val="734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</a:t>
            </a:r>
            <a:endParaRPr b="1"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4708200" y="-13650"/>
            <a:ext cx="231300" cy="5170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700" y="4082875"/>
            <a:ext cx="2598972" cy="8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2688" y="630925"/>
            <a:ext cx="3881626" cy="38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9963" y="2014963"/>
            <a:ext cx="787100" cy="7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74EA7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3404500" y="996050"/>
            <a:ext cx="6032875" cy="35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50" y="4432325"/>
            <a:ext cx="1823378" cy="5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6401" y="441850"/>
            <a:ext cx="3881626" cy="38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3675" y="1726913"/>
            <a:ext cx="787100" cy="7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244925" y="892575"/>
            <a:ext cx="48168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 JavaScript library for building user interfaces</a:t>
            </a:r>
            <a:endParaRPr b="1" sz="3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0" y="244900"/>
            <a:ext cx="1728000" cy="49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React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3799100" y="1136950"/>
            <a:ext cx="6032875" cy="35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4544775" y="2113200"/>
            <a:ext cx="40005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Its just a view</a:t>
            </a:r>
            <a:endParaRPr b="1" sz="6000">
              <a:solidFill>
                <a:srgbClr val="E06666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5" y="1136956"/>
            <a:ext cx="4842317" cy="32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3799100" y="1136950"/>
            <a:ext cx="6032875" cy="35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938875" y="1368825"/>
            <a:ext cx="40005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React Menggunakan </a:t>
            </a:r>
            <a:r>
              <a:rPr b="1" lang="en" sz="3600">
                <a:solidFill>
                  <a:srgbClr val="4A86E8"/>
                </a:solidFill>
                <a:latin typeface="Bree Serif"/>
                <a:ea typeface="Bree Serif"/>
                <a:cs typeface="Bree Serif"/>
                <a:sym typeface="Bree Serif"/>
              </a:rPr>
              <a:t>Component</a:t>
            </a:r>
            <a:br>
              <a:rPr lang="en" sz="36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</a:br>
            <a:br>
              <a:rPr lang="en" sz="36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" sz="36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bukan </a:t>
            </a:r>
            <a:r>
              <a:rPr b="1" lang="en" sz="3600">
                <a:solidFill>
                  <a:srgbClr val="E06666"/>
                </a:solidFill>
                <a:latin typeface="Bree Serif"/>
                <a:ea typeface="Bree Serif"/>
                <a:cs typeface="Bree Serif"/>
                <a:sym typeface="Bree Serif"/>
              </a:rPr>
              <a:t>Template</a:t>
            </a:r>
            <a:endParaRPr b="1" sz="3600">
              <a:solidFill>
                <a:srgbClr val="E06666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4150" y="1576307"/>
            <a:ext cx="2900325" cy="238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0" y="0"/>
            <a:ext cx="4721700" cy="51570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-364700" y="606275"/>
            <a:ext cx="6032875" cy="35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5572925" y="2383213"/>
            <a:ext cx="32250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A86E8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Based Architecture</a:t>
            </a:r>
            <a:endParaRPr b="1" sz="3600">
              <a:solidFill>
                <a:srgbClr val="E06666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866375" y="3116050"/>
            <a:ext cx="32250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Based Architecture</a:t>
            </a:r>
            <a:endParaRPr b="1" sz="3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25" y="262463"/>
            <a:ext cx="2302850" cy="18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325" y="262463"/>
            <a:ext cx="2278900" cy="22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866375" y="2781825"/>
            <a:ext cx="2140800" cy="49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Template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5682500" y="2541350"/>
            <a:ext cx="2519100" cy="496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Component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